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13" r:id="rId4"/>
    <p:sldId id="314" r:id="rId5"/>
    <p:sldId id="315" r:id="rId6"/>
    <p:sldId id="321" r:id="rId7"/>
    <p:sldId id="316" r:id="rId8"/>
    <p:sldId id="317" r:id="rId9"/>
    <p:sldId id="318" r:id="rId10"/>
    <p:sldId id="319" r:id="rId11"/>
    <p:sldId id="312" r:id="rId12"/>
    <p:sldId id="320" r:id="rId1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95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127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4594-C8EC-4ACD-9EFC-0FDECDBC6BF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D6CC-99F3-437C-AA78-96C103D4C0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9836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4594-C8EC-4ACD-9EFC-0FDECDBC6BF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D6CC-99F3-437C-AA78-96C103D4C0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1708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4594-C8EC-4ACD-9EFC-0FDECDBC6BF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D6CC-99F3-437C-AA78-96C103D4C0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1300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4594-C8EC-4ACD-9EFC-0FDECDBC6BF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D6CC-99F3-437C-AA78-96C103D4C0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1157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4594-C8EC-4ACD-9EFC-0FDECDBC6BF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D6CC-99F3-437C-AA78-96C103D4C0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6554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4594-C8EC-4ACD-9EFC-0FDECDBC6BF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D6CC-99F3-437C-AA78-96C103D4C0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454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4594-C8EC-4ACD-9EFC-0FDECDBC6BF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D6CC-99F3-437C-AA78-96C103D4C0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589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4594-C8EC-4ACD-9EFC-0FDECDBC6BF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D6CC-99F3-437C-AA78-96C103D4C0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1070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4594-C8EC-4ACD-9EFC-0FDECDBC6BF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D6CC-99F3-437C-AA78-96C103D4C0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7173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4594-C8EC-4ACD-9EFC-0FDECDBC6BF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D6CC-99F3-437C-AA78-96C103D4C0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514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4594-C8EC-4ACD-9EFC-0FDECDBC6BF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2D6CC-99F3-437C-AA78-96C103D4C0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0996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A4594-C8EC-4ACD-9EFC-0FDECDBC6BF8}" type="datetimeFigureOut">
              <a:rPr lang="es-AR" smtClean="0"/>
              <a:t>4/3/2022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2D6CC-99F3-437C-AA78-96C103D4C0E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6045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48856" y="1903225"/>
            <a:ext cx="883565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Plan y código de ordenamiento territorial del Municipio de Mar Chiquita </a:t>
            </a:r>
          </a:p>
          <a:p>
            <a:pPr algn="ctr"/>
            <a:endParaRPr lang="es-AR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AR" sz="4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Taller de identificación de estrategias y proyectos de actuación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479" y="5753902"/>
            <a:ext cx="3238535" cy="88681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5906" y="326058"/>
            <a:ext cx="5316377" cy="126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500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5061" y="116950"/>
            <a:ext cx="8973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000" b="1" dirty="0">
                <a:solidFill>
                  <a:schemeClr val="bg1"/>
                </a:solidFill>
                <a:latin typeface="Arial Narrow" panose="020B0606020202030204" pitchFamily="34" charset="0"/>
              </a:rPr>
              <a:t>¿Qué estrategias y proyectos de actuación hay que ejecutar para cumplir con el Objetivo Específico 4?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29611" y="1410930"/>
            <a:ext cx="84741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AR" sz="3200" dirty="0">
                <a:solidFill>
                  <a:schemeClr val="bg1"/>
                </a:solidFill>
                <a:latin typeface="Arial Narrow" panose="020B0606020202030204" pitchFamily="34" charset="0"/>
              </a:rPr>
              <a:t>4 |  Preservar los ecosistemas presentes en el municipio y poner en valor sus funciones ambientales. </a:t>
            </a:r>
            <a:r>
              <a:rPr lang="es-AR" sz="3200">
                <a:solidFill>
                  <a:schemeClr val="bg1"/>
                </a:solidFill>
                <a:latin typeface="Arial Narrow" panose="020B0606020202030204" pitchFamily="34" charset="0"/>
              </a:rPr>
              <a:t>Esto incluye a los humedales (arroyos, lagunas, albufera), los médanos y playas y las forestaciones urbanas y rurales.</a:t>
            </a:r>
            <a:endParaRPr lang="es-AR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065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65817" y="693910"/>
            <a:ext cx="870805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Título II  |  Normativa regulatoria </a:t>
            </a:r>
            <a:endParaRPr lang="es-AR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Introducción</a:t>
            </a: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Capítulo I – Clasificación del Territorio.</a:t>
            </a: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Capítulo II – Zonificación. Zonas de regulación general y zonas especiales.</a:t>
            </a: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Capítulo III – Sistema vial.</a:t>
            </a: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Capítulo IV – Normas generales de la edificación y de sus relaciones con el entorno.</a:t>
            </a: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Capítulo V – Régimen de usos.</a:t>
            </a: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Capítulo VI – </a:t>
            </a:r>
            <a:r>
              <a:rPr lang="es-AR" sz="2400" dirty="0" err="1">
                <a:solidFill>
                  <a:schemeClr val="bg1"/>
                </a:solidFill>
                <a:latin typeface="Arial Narrow" panose="020B0606020202030204" pitchFamily="34" charset="0"/>
              </a:rPr>
              <a:t>Parcelamiento</a:t>
            </a:r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del suelo.</a:t>
            </a: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Capítulo VII – Preservación del patrimonio.</a:t>
            </a: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Capítulo VIII – Condiciones particulares para las zonas de regulación general.</a:t>
            </a: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Capítulo IX – Condiciones particulares para las zonas especiales.</a:t>
            </a: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Capítulo X – Urbanizaciones especiales.</a:t>
            </a: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Capítulo XI – Normas sobre preservación y calidad ambiental.</a:t>
            </a: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Anexos de tablas, gráficos y planos.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29604" y="60604"/>
            <a:ext cx="8516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>
                <a:solidFill>
                  <a:schemeClr val="bg1"/>
                </a:solidFill>
                <a:latin typeface="Swis721 Lt BT" panose="020B0403020202020204" pitchFamily="34" charset="0"/>
              </a:rPr>
              <a:t>¿Cómo seguiremos en abril con la normativa?</a:t>
            </a:r>
          </a:p>
        </p:txBody>
      </p:sp>
    </p:spTree>
    <p:extLst>
      <p:ext uri="{BB962C8B-B14F-4D97-AF65-F5344CB8AC3E}">
        <p14:creationId xmlns:p14="http://schemas.microsoft.com/office/powerpoint/2010/main" val="3287409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65817" y="693910"/>
            <a:ext cx="87080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Título III  |  Sistema de gestión territorial</a:t>
            </a:r>
            <a:endParaRPr lang="es-AR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 </a:t>
            </a: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Introducción</a:t>
            </a: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Capítulo I – Sistema municipal de gestión territorial.</a:t>
            </a: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Capítulo II – Instrumentos complementarios de planificación.</a:t>
            </a: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Capítulo III – Instrumentos de promoción y desarrollo.</a:t>
            </a: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Capítulo IV – Instrumentos de participación social.</a:t>
            </a: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Capítulo V – Instrumentos de intervención en el mercado de suelo.</a:t>
            </a: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Capítulo VI – Evaluación de Impacto Ambiental </a:t>
            </a: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Capítulo VII – Procedimiento particular de aprobación.</a:t>
            </a: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Capítulo VIII – Normas de control y disciplina urbanística.</a:t>
            </a:r>
          </a:p>
          <a:p>
            <a:r>
              <a:rPr lang="es-AR" sz="2400" dirty="0">
                <a:solidFill>
                  <a:schemeClr val="bg1"/>
                </a:solidFill>
                <a:latin typeface="Arial Narrow" panose="020B0606020202030204" pitchFamily="34" charset="0"/>
              </a:rPr>
              <a:t>Capítulo IX – Disposiciones generales.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29604" y="60604"/>
            <a:ext cx="8516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>
                <a:solidFill>
                  <a:schemeClr val="bg1"/>
                </a:solidFill>
                <a:latin typeface="Swis721 Lt BT" panose="020B0403020202020204" pitchFamily="34" charset="0"/>
              </a:rPr>
              <a:t>¿Cómo seguiremos en abril con la normativa?</a:t>
            </a:r>
          </a:p>
        </p:txBody>
      </p:sp>
    </p:spTree>
    <p:extLst>
      <p:ext uri="{BB962C8B-B14F-4D97-AF65-F5344CB8AC3E}">
        <p14:creationId xmlns:p14="http://schemas.microsoft.com/office/powerpoint/2010/main" val="602426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9727" y="1299968"/>
            <a:ext cx="81764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dirty="0">
                <a:solidFill>
                  <a:schemeClr val="bg1"/>
                </a:solidFill>
                <a:latin typeface="Swis721 Lt BT" panose="020B0403020202020204" pitchFamily="34" charset="0"/>
              </a:rPr>
              <a:t>El debate de identificación de estrategias y lineamientos de actuación se apoyará en la organización del Informe 1. </a:t>
            </a:r>
          </a:p>
          <a:p>
            <a:pPr algn="ctr"/>
            <a:r>
              <a:rPr lang="es-AR" sz="3600" dirty="0">
                <a:solidFill>
                  <a:schemeClr val="bg1"/>
                </a:solidFill>
                <a:latin typeface="Swis721 Lt BT" panose="020B0403020202020204" pitchFamily="34" charset="0"/>
              </a:rPr>
              <a:t>Proponemos trabajar en función de 4 objetivos específicos pre identificados (y en debate abierto)</a:t>
            </a:r>
          </a:p>
        </p:txBody>
      </p:sp>
    </p:spTree>
    <p:extLst>
      <p:ext uri="{BB962C8B-B14F-4D97-AF65-F5344CB8AC3E}">
        <p14:creationId xmlns:p14="http://schemas.microsoft.com/office/powerpoint/2010/main" val="733573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9604" y="1012888"/>
            <a:ext cx="851667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>
                <a:solidFill>
                  <a:schemeClr val="bg1"/>
                </a:solidFill>
                <a:latin typeface="Arial Narrow" panose="020B0606020202030204" pitchFamily="34" charset="0"/>
              </a:rPr>
              <a:t>Ordenanza aprobatoria</a:t>
            </a:r>
          </a:p>
          <a:p>
            <a:endParaRPr lang="es-AR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s-AR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Título I</a:t>
            </a:r>
          </a:p>
          <a:p>
            <a:r>
              <a:rPr lang="es-AR" sz="3200" dirty="0">
                <a:solidFill>
                  <a:schemeClr val="bg1"/>
                </a:solidFill>
                <a:latin typeface="Arial Narrow" panose="020B0606020202030204" pitchFamily="34" charset="0"/>
              </a:rPr>
              <a:t>Objetivos Generales, Estrategias y Proyectos de Actuación</a:t>
            </a:r>
          </a:p>
          <a:p>
            <a:endParaRPr lang="es-AR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s-AR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Título II</a:t>
            </a:r>
          </a:p>
          <a:p>
            <a:r>
              <a:rPr lang="es-AR" sz="3200" dirty="0">
                <a:solidFill>
                  <a:schemeClr val="bg1"/>
                </a:solidFill>
                <a:latin typeface="Arial Narrow" panose="020B0606020202030204" pitchFamily="34" charset="0"/>
              </a:rPr>
              <a:t>Normativa regulatoria </a:t>
            </a:r>
          </a:p>
          <a:p>
            <a:r>
              <a:rPr lang="es-AR" sz="3200" dirty="0">
                <a:solidFill>
                  <a:schemeClr val="bg1"/>
                </a:solidFill>
                <a:latin typeface="Arial Narrow" panose="020B0606020202030204" pitchFamily="34" charset="0"/>
              </a:rPr>
              <a:t> </a:t>
            </a:r>
          </a:p>
          <a:p>
            <a:r>
              <a:rPr lang="es-AR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Título III</a:t>
            </a:r>
          </a:p>
          <a:p>
            <a:r>
              <a:rPr lang="es-AR" sz="3200" dirty="0">
                <a:solidFill>
                  <a:schemeClr val="bg1"/>
                </a:solidFill>
                <a:latin typeface="Arial Narrow" panose="020B0606020202030204" pitchFamily="34" charset="0"/>
              </a:rPr>
              <a:t>Sistema de gestión territorial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29604" y="60604"/>
            <a:ext cx="8516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>
                <a:solidFill>
                  <a:schemeClr val="bg1"/>
                </a:solidFill>
                <a:latin typeface="Swis721 Lt BT" panose="020B0403020202020204" pitchFamily="34" charset="0"/>
              </a:rPr>
              <a:t>Estructura del Plan</a:t>
            </a:r>
          </a:p>
        </p:txBody>
      </p:sp>
      <p:cxnSp>
        <p:nvCxnSpPr>
          <p:cNvPr id="5" name="Conector recto 4"/>
          <p:cNvCxnSpPr/>
          <p:nvPr/>
        </p:nvCxnSpPr>
        <p:spPr>
          <a:xfrm flipV="1">
            <a:off x="0" y="786813"/>
            <a:ext cx="9144000" cy="1063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611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5061" y="116950"/>
            <a:ext cx="89738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000" b="1" dirty="0">
                <a:solidFill>
                  <a:schemeClr val="bg1"/>
                </a:solidFill>
                <a:latin typeface="Arial Narrow" panose="020B0606020202030204" pitchFamily="34" charset="0"/>
              </a:rPr>
              <a:t>Título I | Objetivos, Estrategias y Proyectos de Actuación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29611" y="953726"/>
            <a:ext cx="847414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AR" sz="2800" dirty="0">
                <a:solidFill>
                  <a:schemeClr val="bg1"/>
                </a:solidFill>
                <a:latin typeface="Arial Narrow" panose="020B0606020202030204" pitchFamily="34" charset="0"/>
              </a:rPr>
              <a:t>Objetivos específicos del Plan</a:t>
            </a:r>
          </a:p>
          <a:p>
            <a:pPr lvl="0"/>
            <a:r>
              <a:rPr lang="es-AR" sz="2800" dirty="0">
                <a:solidFill>
                  <a:schemeClr val="bg1"/>
                </a:solidFill>
                <a:latin typeface="Arial Narrow" panose="020B0606020202030204" pitchFamily="34" charset="0"/>
              </a:rPr>
              <a:t>1 |  Ampliar y fortalecer las funciones de los centros urbanos del eje mediterráneo para explotar mejor las ventajas comparativas que brinda el corredor vial – ferroviario y la cercanía a Mar del Plata poniendo en valor, al mismo tiempo, los patrones urbanos propios de cada uno (compacidad / calidad de vida / etc.) y los sitios y edificios constitutivos de la identidad de Mar Chiquita.</a:t>
            </a:r>
          </a:p>
          <a:p>
            <a:pPr lvl="0"/>
            <a:r>
              <a:rPr lang="es-AR" sz="2800" dirty="0">
                <a:solidFill>
                  <a:schemeClr val="bg1"/>
                </a:solidFill>
                <a:latin typeface="Arial Narrow" panose="020B0606020202030204" pitchFamily="34" charset="0"/>
              </a:rPr>
              <a:t>2 |  Garantizar un desarrollo de la franja costera (urbanizada y no urbanizada) que cumpla adecuadamente el rol de ciudad balnearia con la doble función de residencia permanente y transitoria y con los máximos estándares de calidad ambiental, mitigación del cambio climático y respeto por las características de la costa atlántica.</a:t>
            </a:r>
          </a:p>
        </p:txBody>
      </p:sp>
    </p:spTree>
    <p:extLst>
      <p:ext uri="{BB962C8B-B14F-4D97-AF65-F5344CB8AC3E}">
        <p14:creationId xmlns:p14="http://schemas.microsoft.com/office/powerpoint/2010/main" val="83829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5061" y="116950"/>
            <a:ext cx="89738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000" b="1" dirty="0">
                <a:solidFill>
                  <a:schemeClr val="bg1"/>
                </a:solidFill>
                <a:latin typeface="Arial Narrow" panose="020B0606020202030204" pitchFamily="34" charset="0"/>
              </a:rPr>
              <a:t>Título I | Objetivos, Estrategias y Proyectos de Actuación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29611" y="953726"/>
            <a:ext cx="84741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AR" sz="2800" dirty="0">
                <a:solidFill>
                  <a:schemeClr val="bg1"/>
                </a:solidFill>
                <a:latin typeface="Arial Narrow" panose="020B0606020202030204" pitchFamily="34" charset="0"/>
              </a:rPr>
              <a:t>Objetivos específicos del Plan</a:t>
            </a:r>
          </a:p>
          <a:p>
            <a:pPr lvl="0"/>
            <a:r>
              <a:rPr lang="es-AR" sz="2800" dirty="0">
                <a:solidFill>
                  <a:schemeClr val="bg1"/>
                </a:solidFill>
                <a:latin typeface="Arial Narrow" panose="020B0606020202030204" pitchFamily="34" charset="0"/>
              </a:rPr>
              <a:t>3 |  Ampliar y fortalecer las funciones del área rural a fin de que cumpla un rol más robusto tanto en el desarrollo socio económico como en la articulación del territorio municipal.</a:t>
            </a:r>
          </a:p>
          <a:p>
            <a:pPr lvl="0"/>
            <a:r>
              <a:rPr lang="es-AR" sz="2800" dirty="0">
                <a:solidFill>
                  <a:schemeClr val="bg1"/>
                </a:solidFill>
                <a:latin typeface="Arial Narrow" panose="020B0606020202030204" pitchFamily="34" charset="0"/>
              </a:rPr>
              <a:t>4 |  Preservar los ecosistemas presentes en el municipio y poner en valor sus funciones ambientales. Esto incluye a los humedales (arroyos, lagunas, albufera), los médanos y playas y las forestaciones urbanas y rurales.</a:t>
            </a:r>
          </a:p>
        </p:txBody>
      </p:sp>
    </p:spTree>
    <p:extLst>
      <p:ext uri="{BB962C8B-B14F-4D97-AF65-F5344CB8AC3E}">
        <p14:creationId xmlns:p14="http://schemas.microsoft.com/office/powerpoint/2010/main" val="3390524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61230" y="1863500"/>
            <a:ext cx="74640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800" b="1" dirty="0">
                <a:solidFill>
                  <a:schemeClr val="bg1"/>
                </a:solidFill>
                <a:latin typeface="Swis721 Lt BT" panose="020B0403020202020204" pitchFamily="34" charset="0"/>
              </a:rPr>
              <a:t>La finalidad del taller de hoy es debatir propuestas para cada objetivo específico del Título 1</a:t>
            </a:r>
          </a:p>
        </p:txBody>
      </p:sp>
    </p:spTree>
    <p:extLst>
      <p:ext uri="{BB962C8B-B14F-4D97-AF65-F5344CB8AC3E}">
        <p14:creationId xmlns:p14="http://schemas.microsoft.com/office/powerpoint/2010/main" val="1094024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5061" y="116950"/>
            <a:ext cx="8973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000" b="1" dirty="0">
                <a:solidFill>
                  <a:schemeClr val="bg1"/>
                </a:solidFill>
                <a:latin typeface="Arial Narrow" panose="020B0606020202030204" pitchFamily="34" charset="0"/>
              </a:rPr>
              <a:t>¿Qué estrategias y proyectos de actuación hay que ejecutar para cumplir con el Objetivo Específico 1?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29611" y="1379032"/>
            <a:ext cx="847414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AR" sz="3200" dirty="0">
                <a:solidFill>
                  <a:schemeClr val="bg1"/>
                </a:solidFill>
                <a:latin typeface="Arial Narrow" panose="020B0606020202030204" pitchFamily="34" charset="0"/>
              </a:rPr>
              <a:t>1 |  Ampliar y fortalecer las funciones de los centros urbanos del eje mediterráneo para explotar mejor las ventajas comparativas que brinda el corredor vial – ferroviario y la cercanía a Mar del Plata poniendo en valor, al mismo tiempo, los patrones urbanos propios de cada uno (compacidad / calidad de vida / etc.) y los sitios y edificios constitutivos de la identidad de Mar Chiquita.</a:t>
            </a:r>
          </a:p>
        </p:txBody>
      </p:sp>
    </p:spTree>
    <p:extLst>
      <p:ext uri="{BB962C8B-B14F-4D97-AF65-F5344CB8AC3E}">
        <p14:creationId xmlns:p14="http://schemas.microsoft.com/office/powerpoint/2010/main" val="1681357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5061" y="116950"/>
            <a:ext cx="8973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000" b="1" dirty="0">
                <a:solidFill>
                  <a:schemeClr val="bg1"/>
                </a:solidFill>
                <a:latin typeface="Arial Narrow" panose="020B0606020202030204" pitchFamily="34" charset="0"/>
              </a:rPr>
              <a:t>¿Qué estrategias y proyectos de actuación hay que ejecutar para cumplir con el Objetivo Específico 2?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29611" y="1410930"/>
            <a:ext cx="84741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AR" sz="3200" dirty="0">
                <a:solidFill>
                  <a:schemeClr val="bg1"/>
                </a:solidFill>
                <a:latin typeface="Arial Narrow" panose="020B0606020202030204" pitchFamily="34" charset="0"/>
              </a:rPr>
              <a:t>2 |  Garantizar un desarrollo de la franja costera (urbanizada y no urbanizada) que cumpla adecuadamente el rol de ciudad balnearia con la doble función de residencia permanente y transitoria y con los máximos estándares de calidad ambiental, mitigación del cambio climático y respeto por las características de la costa atlántica.</a:t>
            </a:r>
          </a:p>
        </p:txBody>
      </p:sp>
    </p:spTree>
    <p:extLst>
      <p:ext uri="{BB962C8B-B14F-4D97-AF65-F5344CB8AC3E}">
        <p14:creationId xmlns:p14="http://schemas.microsoft.com/office/powerpoint/2010/main" val="3047475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5061" y="116950"/>
            <a:ext cx="8973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000" b="1" dirty="0">
                <a:solidFill>
                  <a:schemeClr val="bg1"/>
                </a:solidFill>
                <a:latin typeface="Arial Narrow" panose="020B0606020202030204" pitchFamily="34" charset="0"/>
              </a:rPr>
              <a:t>¿Qué estrategias y proyectos de actuación hay que ejecutar para cumplir con el Objetivo Específico 3?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29611" y="1410930"/>
            <a:ext cx="84741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AR" sz="3200" dirty="0">
                <a:solidFill>
                  <a:schemeClr val="bg1"/>
                </a:solidFill>
                <a:latin typeface="Arial Narrow" panose="020B0606020202030204" pitchFamily="34" charset="0"/>
              </a:rPr>
              <a:t>3 |  Ampliar y fortalecer las funciones del área rural a fin de que cumpla un rol más robusto tanto en el desarrollo socio económico como en la articulación del territorio municipal.</a:t>
            </a:r>
          </a:p>
        </p:txBody>
      </p:sp>
    </p:spTree>
    <p:extLst>
      <p:ext uri="{BB962C8B-B14F-4D97-AF65-F5344CB8AC3E}">
        <p14:creationId xmlns:p14="http://schemas.microsoft.com/office/powerpoint/2010/main" val="37950727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1038</TotalTime>
  <Words>728</Words>
  <Application>Microsoft Office PowerPoint</Application>
  <PresentationFormat>Presentación en pantalla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Reese</dc:creator>
  <cp:lastModifiedBy>Usuario desconocido</cp:lastModifiedBy>
  <cp:revision>176</cp:revision>
  <dcterms:created xsi:type="dcterms:W3CDTF">2021-12-20T16:50:57Z</dcterms:created>
  <dcterms:modified xsi:type="dcterms:W3CDTF">2022-03-04T21:58:12Z</dcterms:modified>
</cp:coreProperties>
</file>