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97" r:id="rId6"/>
    <p:sldId id="263" r:id="rId7"/>
    <p:sldId id="259" r:id="rId8"/>
    <p:sldId id="271" r:id="rId9"/>
    <p:sldId id="272" r:id="rId10"/>
    <p:sldId id="273" r:id="rId11"/>
    <p:sldId id="274" r:id="rId12"/>
    <p:sldId id="310" r:id="rId13"/>
    <p:sldId id="275" r:id="rId14"/>
    <p:sldId id="276" r:id="rId15"/>
    <p:sldId id="279" r:id="rId16"/>
    <p:sldId id="311" r:id="rId17"/>
    <p:sldId id="281" r:id="rId18"/>
    <p:sldId id="285" r:id="rId19"/>
    <p:sldId id="282" r:id="rId20"/>
    <p:sldId id="298" r:id="rId21"/>
    <p:sldId id="284" r:id="rId22"/>
    <p:sldId id="283" r:id="rId23"/>
    <p:sldId id="299" r:id="rId24"/>
    <p:sldId id="300" r:id="rId25"/>
    <p:sldId id="286" r:id="rId26"/>
    <p:sldId id="287" r:id="rId27"/>
    <p:sldId id="301" r:id="rId28"/>
    <p:sldId id="288" r:id="rId29"/>
    <p:sldId id="266" r:id="rId30"/>
    <p:sldId id="289" r:id="rId31"/>
    <p:sldId id="303" r:id="rId32"/>
    <p:sldId id="304" r:id="rId33"/>
    <p:sldId id="305" r:id="rId34"/>
    <p:sldId id="306" r:id="rId35"/>
    <p:sldId id="296" r:id="rId36"/>
    <p:sldId id="290" r:id="rId37"/>
    <p:sldId id="291" r:id="rId38"/>
    <p:sldId id="295" r:id="rId39"/>
    <p:sldId id="292" r:id="rId40"/>
    <p:sldId id="293" r:id="rId41"/>
    <p:sldId id="294" r:id="rId42"/>
    <p:sldId id="307" r:id="rId43"/>
    <p:sldId id="309" r:id="rId44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5" autoAdjust="0"/>
    <p:restoredTop sz="94660"/>
  </p:normalViewPr>
  <p:slideViewPr>
    <p:cSldViewPr snapToGrid="0" showGuides="1">
      <p:cViewPr>
        <p:scale>
          <a:sx n="27" d="100"/>
          <a:sy n="27" d="100"/>
        </p:scale>
        <p:origin x="1536" y="7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836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708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3009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1573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554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546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589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10703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173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514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099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A4594-C8EC-4ACD-9EFC-0FDECDBC6BF8}" type="datetimeFigureOut">
              <a:rPr lang="es-AR" smtClean="0"/>
              <a:t>3/3/2022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2D6CC-99F3-437C-AA78-96C103D4C0E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04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93130" y="2009553"/>
            <a:ext cx="7400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Plan y </a:t>
            </a:r>
            <a:r>
              <a:rPr lang="es-A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código </a:t>
            </a:r>
            <a:r>
              <a:rPr lang="es-A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 </a:t>
            </a:r>
            <a:r>
              <a:rPr lang="es-AR" sz="2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ordenamiento territorial </a:t>
            </a:r>
            <a:r>
              <a:rPr lang="es-AR" sz="28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del Municipio de Mar Chiquita </a:t>
            </a:r>
            <a:endParaRPr lang="es-AR" sz="28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A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Avances </a:t>
            </a:r>
            <a:r>
              <a:rPr lang="es-A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de los </a:t>
            </a:r>
            <a:r>
              <a:rPr lang="es-A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estudios</a:t>
            </a:r>
          </a:p>
          <a:p>
            <a:pPr algn="ctr"/>
            <a:r>
              <a:rPr lang="es-AR" sz="48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Síntesis del Informe 1</a:t>
            </a:r>
            <a:endParaRPr lang="es-AR" sz="4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479" y="5753902"/>
            <a:ext cx="3238535" cy="8868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06" y="326058"/>
            <a:ext cx="5316377" cy="12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00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8228" y="63787"/>
            <a:ext cx="8883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4. El área rural tiene excepcionales características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naturales y buenos sitios patrimoniales,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pero presenta debilidades estructurales para que puedan desarrollarse tanto las tradicionales actividades agropecuarias como las de carácter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complementario (como turismo, agroecología, actividades culturales,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etc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).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0" y="2671796"/>
            <a:ext cx="5486400" cy="41300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49" y="2671796"/>
            <a:ext cx="3097530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471" y="170111"/>
            <a:ext cx="40031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5.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Las localidades del eje mediterráneo son el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resultado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de los procesos de ocupación del área pampeana y de colonización de la tierra de la segunda mitad del Siglo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XIX: son centros de servicios rurales de porte pequeño, compactas, ordenadas según cuadrículas regulares, tienen un lento crecimiento y presentan una gran calidad ambiental y de condiciones de vida. 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054" y="3945593"/>
            <a:ext cx="2165684" cy="27801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954" y="0"/>
            <a:ext cx="2644140" cy="38785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6130" r="67463" b="8611"/>
          <a:stretch/>
        </p:blipFill>
        <p:spPr>
          <a:xfrm>
            <a:off x="6785812" y="3945593"/>
            <a:ext cx="2222658" cy="27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72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470" y="63781"/>
            <a:ext cx="49919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El proceso de urbanización de la franja costera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siguió, a partir de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medidados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del S XX, un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patrón de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desarrollo sin normativas ni controles,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ligado exclusivamente a los intereses económicos de cada emprendimiento, con escaso respeto de las condiciones ambientales de implantación y sin articulación con el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conjunto.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Todas se encuentran en un proceso de consolidación del doble rol de ciudades balnearias y de residencia permanente, t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ienen amplios sectores vacantes y déficit de infraestructura.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106" y="714159"/>
            <a:ext cx="3993568" cy="494236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22874" y="5709684"/>
            <a:ext cx="411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 km de franja costera </a:t>
            </a:r>
          </a:p>
          <a:p>
            <a:pPr algn="ctr"/>
            <a:r>
              <a:rPr lang="es-AR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7,1 km sin urbanizar</a:t>
            </a:r>
            <a:endParaRPr lang="es-AR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0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265" y="517737"/>
            <a:ext cx="30143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700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s-AR" sz="2700" dirty="0">
                <a:solidFill>
                  <a:schemeClr val="bg1"/>
                </a:solidFill>
                <a:latin typeface="Arial Narrow" panose="020B0606020202030204" pitchFamily="34" charset="0"/>
              </a:rPr>
              <a:t>La administración local </a:t>
            </a:r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necesita modificar y fortalecer </a:t>
            </a:r>
            <a:r>
              <a:rPr lang="es-AR" sz="2700" dirty="0">
                <a:solidFill>
                  <a:schemeClr val="bg1"/>
                </a:solidFill>
                <a:latin typeface="Arial Narrow" panose="020B0606020202030204" pitchFamily="34" charset="0"/>
              </a:rPr>
              <a:t>su capacidad de planificación y de gestión territorial</a:t>
            </a:r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El Plan y el Código actualizarán las políticas y las normativas pero habrá que ampliar los equipos de gestión y mejorar el sistema de control.</a:t>
            </a:r>
            <a:endParaRPr lang="es-AR" sz="2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140" y="457199"/>
            <a:ext cx="1976792" cy="27973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32" y="457198"/>
            <a:ext cx="1976792" cy="27973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499" y="465586"/>
            <a:ext cx="1970864" cy="27889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98" y="3627886"/>
            <a:ext cx="1970864" cy="27889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295" y="3627886"/>
            <a:ext cx="1970864" cy="27889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861" y="3643462"/>
            <a:ext cx="1963597" cy="27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2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498" y="116952"/>
            <a:ext cx="86230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8.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La expansión de las actividades turísticas, como mecanismo de desarrollo económico, encuentra su límite en la preservación de la calidad ambiental del distrito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La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totalidad de la franja costera marítima sufre importantes procesos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erosivos.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El escenario que impone los efectos del cambio climático hace necesario tomar determinaciones tanto de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preservación de los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recursos como de adaptación y mitigación. 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3656382"/>
            <a:ext cx="4206564" cy="2975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375" y="3656382"/>
            <a:ext cx="2229372" cy="12543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75" y="4965406"/>
            <a:ext cx="2229372" cy="18217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336" y="3656382"/>
            <a:ext cx="2270760" cy="12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1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498" y="113699"/>
            <a:ext cx="86230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9.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La cobertura espacial y la calidad de la prestación de los servicios públicos presenta muy disímiles situaciones entre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localidades.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Las limitaciones del soporte infraestructural genera serios problemas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ambietales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y reduce las posibilidades de desarrollo sostenible.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9" y="2791355"/>
            <a:ext cx="2817946" cy="39744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34" y="2811948"/>
            <a:ext cx="2793168" cy="39487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131" y="2822581"/>
            <a:ext cx="2802554" cy="39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498" y="116952"/>
            <a:ext cx="86230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Aunque no se cuenta con información actualizada y la crisis de los últimos años tuvo efectos graves (especialmente en el empleo y los ingresos de la población), el municipio presenta, en general, indicadores sociales homogéneos y buen nivel de calidad de vida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Fuerte y continuada presencia de los efectores del Estado y de construcción de viviendas sociales.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56" y="3236476"/>
            <a:ext cx="4297946" cy="35197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0498" y="3207782"/>
            <a:ext cx="45347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11.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El manejo de los residuos urbanos constituye uno de los principales problemas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ambientales. El Municipio tiene en marcha un importante proyecto de tratamiento pero además es urgente reducir los volúmenes de residuos.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4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32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</a:t>
            </a:r>
            <a:r>
              <a:rPr lang="es-AR" sz="32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Cnel</a:t>
            </a:r>
            <a:r>
              <a:rPr lang="es-AR" sz="32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Vidal</a:t>
            </a:r>
            <a:endParaRPr lang="es-AR" sz="32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8" y="765543"/>
            <a:ext cx="4589235" cy="60538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198" y="765543"/>
            <a:ext cx="4019410" cy="605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498" y="116952"/>
            <a:ext cx="39432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La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ciudad presenta un proceso de lento crecimiento demográfico asociado, entre otras razones, a las limitaciones para retener a las nuevas generaciones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La reducida diversificación de la base económica de la ciudad limita las posibilidades de un proceso de desarrollo sostenible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302" y="548752"/>
            <a:ext cx="3812318" cy="21817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44" y="2984500"/>
            <a:ext cx="5022476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9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1598" y="116952"/>
            <a:ext cx="39559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 expansión física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es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lenta y el suelo vacante existente tiene la capacidad de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contener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los futuros crecimientos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4. La cobertura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de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las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redes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de infraestructura es buena, aunque se presentan limitaciones para la ampliación futura de cloacas y gas y los servicios de electricidad y de internet tienen prestaciones de mala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calidad.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873" y="148651"/>
            <a:ext cx="2820427" cy="39845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234072"/>
            <a:ext cx="2171700" cy="246126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714" y="4203700"/>
            <a:ext cx="2101186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957" y="1299968"/>
            <a:ext cx="89207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El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Informe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 tiene </a:t>
            </a:r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la finalidad de poner a consideración de la comunidad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los avances </a:t>
            </a:r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de los estudios y consultas llevados a cabo hasta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fines del año pasado. </a:t>
            </a:r>
            <a:endParaRPr lang="es-AR" sz="3600" dirty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 algn="ctr"/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Por esta razón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es un documento </a:t>
            </a:r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de trabajo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para que sea </a:t>
            </a:r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debatido, corregido y enriquecido con los aportes de todos y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todas. </a:t>
            </a:r>
          </a:p>
        </p:txBody>
      </p:sp>
    </p:spTree>
    <p:extLst>
      <p:ext uri="{BB962C8B-B14F-4D97-AF65-F5344CB8AC3E}">
        <p14:creationId xmlns:p14="http://schemas.microsoft.com/office/powerpoint/2010/main" val="733573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0498" y="1463152"/>
            <a:ext cx="25208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5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 ciudad cuenta con un espacio público de buena calidad, una morfología uniforme y un rico patrimonio edificado.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710" y="142240"/>
            <a:ext cx="2659380" cy="3550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90" y="152400"/>
            <a:ext cx="3389850" cy="25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4013200"/>
            <a:ext cx="3373340" cy="25252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4953000"/>
            <a:ext cx="270510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6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32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</a:t>
            </a:r>
            <a:r>
              <a:rPr lang="es-AR" sz="32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Gral</a:t>
            </a:r>
            <a:r>
              <a:rPr lang="es-AR" sz="32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  <a:r>
              <a:rPr lang="es-AR" sz="32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Pirán</a:t>
            </a:r>
            <a:endParaRPr lang="es-AR" sz="32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028"/>
            <a:ext cx="5364578" cy="44157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69" y="1106972"/>
            <a:ext cx="3689498" cy="52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1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298" y="177208"/>
            <a:ext cx="39686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La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ciudad presenta una evolución demográfica estancada asociada, entre otras razones, a las dificultades para retener el crecimiento vegetativo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La cría de aves y la producción de huevos es el principal motor de desarrollo económico de </a:t>
            </a:r>
            <a:r>
              <a:rPr lang="es-AR" sz="2800" dirty="0" err="1">
                <a:solidFill>
                  <a:schemeClr val="bg1"/>
                </a:solidFill>
                <a:latin typeface="Swis721 Lt BT" panose="020B0403020202020204" pitchFamily="34" charset="0"/>
              </a:rPr>
              <a:t>Pirán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 pero tiene efectos ambientales negativos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317" y="774108"/>
            <a:ext cx="4251121" cy="25659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16" y="3530600"/>
            <a:ext cx="4230693" cy="25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6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2398" y="126408"/>
            <a:ext cx="24954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 ciudad cuenta con un espacio público de alta calidad y una rica herencia urbanística y edificada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540" y="92710"/>
            <a:ext cx="4998720" cy="35737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570" y="4704080"/>
            <a:ext cx="2994660" cy="16916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130" y="4221480"/>
            <a:ext cx="2583180" cy="21793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940" y="4666743"/>
            <a:ext cx="3096260" cy="17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8898" y="355008"/>
            <a:ext cx="328280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4. La expansión física de la ciudad es lenta y el suelo vacante existente tiene la capacidad de </a:t>
            </a:r>
            <a:r>
              <a:rPr lang="es-AR" sz="2800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absorver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los futuros crecimientos.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5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 cobertura de servicios es alta, aunque se verifican demandas para mejorar la calidad de la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prestación.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612" y="279400"/>
            <a:ext cx="2833147" cy="40070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231" y="4511262"/>
            <a:ext cx="2366969" cy="2006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63" y="4498562"/>
            <a:ext cx="2569537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</a:t>
            </a:r>
            <a:r>
              <a:rPr lang="es-AR" sz="28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Vivoratá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4" y="754912"/>
            <a:ext cx="4159610" cy="59706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77" y="754912"/>
            <a:ext cx="4008108" cy="59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8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6998" y="189908"/>
            <a:ext cx="30288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</a:t>
            </a:r>
            <a:r>
              <a:rPr lang="es-AR" sz="2800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Vivoratá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presenta un estancamiento demográfico asociado, entre otras razones, a las oscilaciones que ha tenido el mercado de trabajo local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La planta urbana se mantuvo estable en los últimos 20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años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763269"/>
            <a:ext cx="4136390" cy="25025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030" y="3471489"/>
            <a:ext cx="2782570" cy="24182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56" y="3471488"/>
            <a:ext cx="2687160" cy="24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3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3498" y="164508"/>
            <a:ext cx="38543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3. </a:t>
            </a:r>
            <a:r>
              <a:rPr lang="es-AR" sz="28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Vivoratá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cuenta con una completa dotación de equipamientos comunitarios entre los cuales se encuentran dos edificios patrimoniales a 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preservar</a:t>
            </a:r>
          </a:p>
          <a:p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4. </a:t>
            </a:r>
            <a:r>
              <a:rPr lang="es-AR" sz="2800" b="1" dirty="0" err="1">
                <a:solidFill>
                  <a:schemeClr val="bg1"/>
                </a:solidFill>
                <a:latin typeface="Swis721 Lt BT" panose="020B0403020202020204" pitchFamily="34" charset="0"/>
              </a:rPr>
              <a:t>Vivoratá</a:t>
            </a:r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 se encuentra en un proceso de recuperación de su rol productivo pero requiere mejorar la prestación de servicios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93980"/>
            <a:ext cx="3368298" cy="19005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2120901"/>
            <a:ext cx="3368298" cy="19005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4148647"/>
            <a:ext cx="3394166" cy="25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93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</a:t>
            </a:r>
            <a:r>
              <a:rPr lang="es-AR" sz="28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Sta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</a:t>
            </a:r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Clara del Mar 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907" t="3994"/>
          <a:stretch/>
        </p:blipFill>
        <p:spPr>
          <a:xfrm>
            <a:off x="5639814" y="694914"/>
            <a:ext cx="2741961" cy="30160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1784"/>
          <a:stretch/>
        </p:blipFill>
        <p:spPr>
          <a:xfrm>
            <a:off x="713033" y="669514"/>
            <a:ext cx="3198567" cy="32007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3071"/>
          <a:stretch/>
        </p:blipFill>
        <p:spPr>
          <a:xfrm>
            <a:off x="5639815" y="3733799"/>
            <a:ext cx="2741961" cy="30950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2" y="3892656"/>
            <a:ext cx="3217861" cy="28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72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4" y="191383"/>
            <a:ext cx="4642666" cy="65602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24" y="297712"/>
            <a:ext cx="4454176" cy="62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5429" y="1148322"/>
            <a:ext cx="7942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El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Informe 1 se estructura en 3 grandes Capítulos:</a:t>
            </a:r>
          </a:p>
          <a:p>
            <a:endParaRPr lang="es-AR" sz="3600" dirty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I | Contexto regional de Mar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Chiquita</a:t>
            </a:r>
          </a:p>
          <a:p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II | Caracterización del </a:t>
            </a:r>
            <a:r>
              <a:rPr lang="es-AR" sz="36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municipio</a:t>
            </a:r>
          </a:p>
          <a:p>
            <a:r>
              <a:rPr lang="es-AR" sz="3600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III | Caracterización de áreas </a:t>
            </a:r>
            <a:endParaRPr lang="es-AR" sz="3600" dirty="0" smtClean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98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8898" y="176008"/>
            <a:ext cx="38924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En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los últimos años, el aglomerado de Santa Clara del Mar tuvo un importante crecimiento demográfico de población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permanente.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Desde el punto de vista urbanístico, el aglomerado de Santa Clara se encuentra en un proceso de consolidación de su doble perfil como ciudad turística y de residencia fija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89" y="202118"/>
            <a:ext cx="3437511" cy="20711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356" y="2489199"/>
            <a:ext cx="3013119" cy="42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19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" y="831849"/>
            <a:ext cx="9083658" cy="51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2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34398"/>
            <a:ext cx="9144000" cy="41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9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1" y="1041401"/>
            <a:ext cx="9168618" cy="492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4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92" y="899860"/>
            <a:ext cx="9168619" cy="46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7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4298" y="177208"/>
            <a:ext cx="38454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Las redes de servicio existentes son notablemente deficitarias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4. El aglomerado tiene sectores que constituyen ámbitos de referencia singulares para residentes y turistas, pero </a:t>
            </a:r>
            <a:r>
              <a:rPr lang="es-AR" sz="2800" dirty="0" err="1">
                <a:solidFill>
                  <a:schemeClr val="bg1"/>
                </a:solidFill>
                <a:latin typeface="Swis721 Lt BT" panose="020B0403020202020204" pitchFamily="34" charset="0"/>
              </a:rPr>
              <a:t>exihben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 una regular calidad en el tratamiento del espacio público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856" y="92390"/>
            <a:ext cx="3727746" cy="21047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56" y="2380825"/>
            <a:ext cx="3727746" cy="21022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856" y="4610100"/>
            <a:ext cx="3727746" cy="21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49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5399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0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3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Mar de Cobo </a:t>
            </a:r>
            <a:endParaRPr lang="es-AR" sz="30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2" y="829340"/>
            <a:ext cx="4907429" cy="5837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204" y="829340"/>
            <a:ext cx="4066036" cy="583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9230" y="350872"/>
            <a:ext cx="42158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El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aglomerado presenta importantes saldos poblacionales en los últimos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censos.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Mar de Cobo tiene un fuerte proceso de completamiento del tejido urbanizado a través de nuevas construcciones (especialmente residenciales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). Sin embargo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no cuenta con el soporte de infraestructura adecuado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298" y="31899"/>
            <a:ext cx="3228326" cy="1945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37" y="2051473"/>
            <a:ext cx="3278623" cy="23485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98" y="4454968"/>
            <a:ext cx="3264562" cy="23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437" y="1643914"/>
            <a:ext cx="3990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Mar de Cobo tiene condiciones ambientales y paisajísticas de gran calidad que le otorgan un claro carácter de villa de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descanso.</a:t>
            </a:r>
          </a:p>
          <a:p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128" y="117489"/>
            <a:ext cx="2762519" cy="20599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598" y="4866687"/>
            <a:ext cx="3126001" cy="1809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288" y="2277539"/>
            <a:ext cx="4773248" cy="248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 – BP Mar Chiquita 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824" t="1884"/>
          <a:stretch/>
        </p:blipFill>
        <p:spPr>
          <a:xfrm>
            <a:off x="127591" y="1637417"/>
            <a:ext cx="4829043" cy="4104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299" y="832085"/>
            <a:ext cx="4077064" cy="58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74425"/>
            <a:ext cx="9069572" cy="63094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5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I | Contexto regional de Mar Chiquita</a:t>
            </a:r>
            <a:endParaRPr lang="es-AR" sz="35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1" y="823144"/>
            <a:ext cx="4259580" cy="6019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644" y="823143"/>
            <a:ext cx="425958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003" y="329608"/>
            <a:ext cx="4226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1. El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pueblo presenta un proceso de crecimiento demográfico moderado asociado, entre otras razones, a las limitaciones que tiene la economía turística local fuertemente </a:t>
            </a:r>
            <a:r>
              <a:rPr lang="es-AR" sz="2800" dirty="0" err="1">
                <a:solidFill>
                  <a:schemeClr val="bg1"/>
                </a:solidFill>
                <a:latin typeface="Swis721 Lt BT" panose="020B0403020202020204" pitchFamily="34" charset="0"/>
              </a:rPr>
              <a:t>estacionalizada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2. En coincidencia con lo anterior, BP Mar Chiquita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mantuvo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un moderado proceso de completamiento del tejido urbanizado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43" y="85057"/>
            <a:ext cx="3723462" cy="22434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735" y="2417871"/>
            <a:ext cx="3719247" cy="21498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734" y="4688957"/>
            <a:ext cx="3697491" cy="21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5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1003" y="148852"/>
            <a:ext cx="410269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3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 La localización de Mar Chiquita, entre el mar y la boca de la laguna, y su rol exclusivamente turístico, definió su paisaje y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su perfil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de pequeño pueblo de descanso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</a:p>
          <a:p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4. 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BP </a:t>
            </a:r>
            <a:r>
              <a:rPr lang="es-A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Mar Chiquita tiene fuertes limitantes al desarrollo turístico y a la calidad de vida de la población debido al déficit de infraestructura y servicios</a:t>
            </a:r>
            <a:r>
              <a:rPr lang="es-AR" sz="28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  <a:endParaRPr lang="es-AR" sz="28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40" y="72644"/>
            <a:ext cx="4519900" cy="25573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72" y="4806976"/>
            <a:ext cx="3489960" cy="19659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458" y="2711303"/>
            <a:ext cx="3507173" cy="19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5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10156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0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3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III | Caracterización de áreas</a:t>
            </a:r>
          </a:p>
          <a:p>
            <a:pPr algn="ctr"/>
            <a:r>
              <a:rPr lang="es-AR" sz="3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Reserva y </a:t>
            </a:r>
            <a:r>
              <a:rPr lang="es-AR" sz="3000" b="1" dirty="0" err="1" smtClean="0">
                <a:solidFill>
                  <a:schemeClr val="bg1"/>
                </a:solidFill>
                <a:latin typeface="Swis721 Lt BT" panose="020B0403020202020204" pitchFamily="34" charset="0"/>
              </a:rPr>
              <a:t>albúfera</a:t>
            </a:r>
            <a:r>
              <a:rPr lang="es-AR" sz="3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 Mar Chiquita </a:t>
            </a:r>
            <a:endParaRPr lang="es-AR" sz="30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7" name="image145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27643" y="1201478"/>
            <a:ext cx="4291788" cy="3487254"/>
          </a:xfrm>
          <a:prstGeom prst="rect">
            <a:avLst/>
          </a:prstGeom>
          <a:ln/>
        </p:spPr>
      </p:pic>
      <p:sp>
        <p:nvSpPr>
          <p:cNvPr id="3" name="CuadroTexto 2"/>
          <p:cNvSpPr txBox="1"/>
          <p:nvPr/>
        </p:nvSpPr>
        <p:spPr>
          <a:xfrm>
            <a:off x="148856" y="1166389"/>
            <a:ext cx="45787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L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a Reserva es el principal refugio de biodiversidad del Partido. En ella convergen muy diversos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usos del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suelo: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agricultura, ganadería, turismo, náutica, pesca deportiva, operación militar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,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transporte, silvicultura, conservación e investigación científica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. </a:t>
            </a:r>
          </a:p>
          <a:p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Amenazas: caza furtiva, quema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de vegetación,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disturbios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a las aves,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introducción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de especies exóticas,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gran interés de aprovechamiento inmobiliario e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inseguridad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jurídica.</a:t>
            </a:r>
            <a:endParaRPr lang="es-AR" sz="24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963" y="4766552"/>
            <a:ext cx="3474515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2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8855" y="209460"/>
            <a:ext cx="428411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Otras amenazas identificadas: las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escolleras construidas en el sector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sur y el puente de acceso a CELPA afectarían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la dinámica de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sedimentación, pesca deportiva sin controles, inexistencia de un plan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de manejo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y de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normas de ordenamiento 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territorial.</a:t>
            </a:r>
          </a:p>
          <a:p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Principal conflicto actual: litigio judicial por la aprobación de un nuevo </a:t>
            </a:r>
            <a:r>
              <a:rPr lang="es-AR" sz="2400" dirty="0">
                <a:solidFill>
                  <a:schemeClr val="bg1"/>
                </a:solidFill>
                <a:latin typeface="Swis721 Lt BT" panose="020B0403020202020204" pitchFamily="34" charset="0"/>
              </a:rPr>
              <a:t>barrio denominado “Lagos del Mar</a:t>
            </a:r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”.</a:t>
            </a:r>
          </a:p>
          <a:p>
            <a:r>
              <a:rPr lang="es-AR" sz="24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Firme posición de la comunidad a favor de un proceso de desarrollo sostenible. </a:t>
            </a:r>
            <a:endParaRPr lang="es-AR" sz="24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969" y="1754372"/>
            <a:ext cx="4547916" cy="34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49" y="1669312"/>
            <a:ext cx="3522391" cy="51340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51" y="1669312"/>
            <a:ext cx="3629104" cy="51355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9972"/>
            <a:ext cx="9143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Los estudios muestran que Mar Chiquita forma </a:t>
            </a:r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parte simultáneamente de </a:t>
            </a:r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diversas regiones: de la ecorregión pampeana, de los municipios de la costa atlántica, de la región mediterránea </a:t>
            </a:r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ganadera (cuenca deprimida del Salado) </a:t>
            </a:r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y del área de influencia directa de Mar del </a:t>
            </a:r>
            <a:r>
              <a:rPr lang="es-AR" sz="2300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Plata. </a:t>
            </a:r>
            <a:endParaRPr lang="es-AR" sz="23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0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2533" y="116954"/>
            <a:ext cx="9069572" cy="5847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chemeClr val="bg1"/>
                </a:solidFill>
                <a:latin typeface="Swis721 Lt BT" panose="020B0403020202020204" pitchFamily="34" charset="0"/>
              </a:rPr>
              <a:t>Capítulo </a:t>
            </a:r>
            <a:r>
              <a:rPr lang="es-AR" sz="32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II | Caracterización del municipio</a:t>
            </a:r>
            <a:endParaRPr lang="es-AR" sz="32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0" y="765543"/>
            <a:ext cx="3538245" cy="606055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51005" y="797430"/>
            <a:ext cx="48059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Plano de la estructura territorial del municipio donde se muestran los 2 ejes que organizan el territorio (mediterráneo y costero), las localidades de cada uno, el área rural con sus principales cursos de agua, el ámbito de la Reserva y la </a:t>
            </a:r>
            <a:r>
              <a:rPr lang="es-AR" sz="35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Albúfera</a:t>
            </a:r>
            <a:r>
              <a:rPr lang="es-AR" sz="3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y el frente costero marítimo.</a:t>
            </a:r>
            <a:endParaRPr lang="es-AR" sz="35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6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447" y="74420"/>
            <a:ext cx="862300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1. Los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dos ejes de estructuración del territorio (RP 2 y RP 11) son, al mismo tiempo, la representación de dos realidades socio económicas y demográficas diferentes que,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articuladas y con el sector rural,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pueden convertirse en vectores de un proceso de desarrollo basado en una mayor diversificación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Ejes del desarrollo económico del Partido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  <a:endParaRPr lang="es-AR" sz="1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Economía rural (ganadería de alta calidad, oscilaciones de precio importantes y escasa redistribución social en el territorio)</a:t>
            </a: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+</a:t>
            </a:r>
            <a:r>
              <a:rPr lang="es-AR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endParaRPr lang="es-AR" sz="27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Economía de servicios (compite con Mar del Plata y por ahora de pequeña escala)</a:t>
            </a: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+ </a:t>
            </a: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Economía del turismo (por ahora solo estacional de sol y playa)</a:t>
            </a: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+</a:t>
            </a:r>
          </a:p>
          <a:p>
            <a:pPr algn="ctr"/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¿Posibilidad de consolidar una economía </a:t>
            </a:r>
            <a:r>
              <a:rPr lang="es-AR" sz="27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industrial pyme en el eje mediterráneo?</a:t>
            </a:r>
          </a:p>
        </p:txBody>
      </p:sp>
    </p:spTree>
    <p:extLst>
      <p:ext uri="{BB962C8B-B14F-4D97-AF65-F5344CB8AC3E}">
        <p14:creationId xmlns:p14="http://schemas.microsoft.com/office/powerpoint/2010/main" val="4209375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447" y="63785"/>
            <a:ext cx="862300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En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los últimos 30 años, el Partido presenta muy disímiles tasas de crecimiento demográfico entre el sector mediterráneo y la franja costera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Crecimiento población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urbana total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1991–2020: 89,4%.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Crecimiento localidades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eje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mediterráneo: 20,5%.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Crecimiento localidades costeras: 284,6%.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Distribución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espacial de la población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balanceada. 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Eje mediterráneo: 48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%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Franja costera: 52%</a:t>
            </a:r>
          </a:p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Se incorporan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aprox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140 / 150 nuevas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flias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/año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3" y="4123648"/>
            <a:ext cx="4114800" cy="26365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68" y="4116134"/>
            <a:ext cx="3813899" cy="26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9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447" y="63787"/>
            <a:ext cx="8623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3. El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partido cuenta con dos ejes de comunicación y transporte regional y nacional de primer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orden (RP2 + FFCC y RP11),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pero muestra 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problemas de incomunicación </a:t>
            </a:r>
            <a:r>
              <a:rPr lang="es-A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entre los pueblos y ciudades localizadas en ambos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Importantes problemas de </a:t>
            </a:r>
            <a:r>
              <a:rPr lang="es-AR" sz="28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transitabilidad</a:t>
            </a:r>
            <a:r>
              <a:rPr lang="es-AR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de caminos rurales.</a:t>
            </a:r>
            <a:endParaRPr lang="es-A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2" y="2310556"/>
            <a:ext cx="3159714" cy="44654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275" y="2293807"/>
            <a:ext cx="3167444" cy="44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57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1733</Words>
  <Application>Microsoft Office PowerPoint</Application>
  <PresentationFormat>Presentación en pantalla (4:3)</PresentationFormat>
  <Paragraphs>84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0" baseType="lpstr">
      <vt:lpstr>Arial</vt:lpstr>
      <vt:lpstr>Arial Narrow</vt:lpstr>
      <vt:lpstr>Arial Rounded MT Bold</vt:lpstr>
      <vt:lpstr>Calibri</vt:lpstr>
      <vt:lpstr>Calibri Light</vt:lpstr>
      <vt:lpstr>Swis721 Lt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Eduardo Reese</dc:creator>
  <cp:lastModifiedBy>Eduardo Reese</cp:lastModifiedBy>
  <cp:revision>165</cp:revision>
  <dcterms:created xsi:type="dcterms:W3CDTF">2021-12-20T16:50:57Z</dcterms:created>
  <dcterms:modified xsi:type="dcterms:W3CDTF">2022-03-03T19:12:36Z</dcterms:modified>
</cp:coreProperties>
</file>